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Bai Jamjuree SemiBold"/>
      <p:regular r:id="rId21"/>
      <p:bold r:id="rId22"/>
      <p:italic r:id="rId23"/>
      <p:boldItalic r:id="rId24"/>
    </p:embeddedFont>
    <p:embeddedFont>
      <p:font typeface="Bai Jamjuree"/>
      <p:regular r:id="rId25"/>
      <p:bold r:id="rId26"/>
      <p:italic r:id="rId27"/>
      <p:boldItalic r:id="rId28"/>
    </p:embeddedFont>
    <p:embeddedFont>
      <p:font typeface="Bai Jamjuree Medium"/>
      <p:regular r:id="rId29"/>
      <p:bold r:id="rId30"/>
      <p:italic r:id="rId31"/>
      <p:boldItalic r:id="rId32"/>
    </p:embeddedFont>
    <p:embeddedFont>
      <p:font typeface="Gill Sans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24">
          <p15:clr>
            <a:srgbClr val="9AA0A6"/>
          </p15:clr>
        </p15:guide>
        <p15:guide id="4" orient="horz" pos="28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324" orient="horz"/>
        <p:guide pos="28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BaiJamjureeSemiBold-bold.fntdata"/><Relationship Id="rId21" Type="http://schemas.openxmlformats.org/officeDocument/2006/relationships/font" Target="fonts/BaiJamjureeSemiBold-regular.fntdata"/><Relationship Id="rId24" Type="http://schemas.openxmlformats.org/officeDocument/2006/relationships/font" Target="fonts/BaiJamjureeSemiBold-boldItalic.fntdata"/><Relationship Id="rId23" Type="http://schemas.openxmlformats.org/officeDocument/2006/relationships/font" Target="fonts/BaiJamjuree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iJamjuree-bold.fntdata"/><Relationship Id="rId25" Type="http://schemas.openxmlformats.org/officeDocument/2006/relationships/font" Target="fonts/BaiJamjuree-regular.fntdata"/><Relationship Id="rId28" Type="http://schemas.openxmlformats.org/officeDocument/2006/relationships/font" Target="fonts/BaiJamjuree-boldItalic.fntdata"/><Relationship Id="rId27" Type="http://schemas.openxmlformats.org/officeDocument/2006/relationships/font" Target="fonts/BaiJamjure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BaiJamjuree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aiJamjureeMedium-italic.fntdata"/><Relationship Id="rId30" Type="http://schemas.openxmlformats.org/officeDocument/2006/relationships/font" Target="fonts/BaiJamjureeMedium-bold.fntdata"/><Relationship Id="rId11" Type="http://schemas.openxmlformats.org/officeDocument/2006/relationships/slide" Target="slides/slide6.xml"/><Relationship Id="rId33" Type="http://schemas.openxmlformats.org/officeDocument/2006/relationships/font" Target="fonts/GillSans-regular.fntdata"/><Relationship Id="rId10" Type="http://schemas.openxmlformats.org/officeDocument/2006/relationships/slide" Target="slides/slide5.xml"/><Relationship Id="rId32" Type="http://schemas.openxmlformats.org/officeDocument/2006/relationships/font" Target="fonts/BaiJamjuree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Gill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eb.b.ebscohost.com/ehost/pdfviewer/pdfviewer?vid=1&amp;sid=5907fc7f-19d1-4b55-901b-a98df5ee088a%40pdc-v-sessmgr02" TargetMode="External"/><Relationship Id="rId3" Type="http://schemas.openxmlformats.org/officeDocument/2006/relationships/hyperlink" Target="https://pdfs.semanticscholar.org/c2bd/464eb3b3971049fc126d4ad748e50a6f4ed2.pdf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75d29c9f2_5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75d29c9f2_5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Input: Voice (for example: greeting, patient’s symptoms)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Output: Voice (for example: about schedule)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how does the device work in the back-end?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Voice -&gt; Text using Google Speech-to-Text-API (require Internet)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Text -&gt; Voice using Google Text-to-Speech API (require Internet)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2 Deep Learning model: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Natural Language Understanding model: understand user message in natural language and extract useful information (their intent, symptoms, agree/disagree)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Dialogue model: remember the conversation’s context and decide the answer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We prepare the dataset manually to train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26afc479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26afc479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&lt;Demo&gt; to go to youtube video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26afc479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26afc479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Sometimes it knows wrong word because of pronunciation.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26afc479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26afc479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our Device more speedy response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GPS and identify nearby hospital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smaller(device miniaturization)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Wearing device alike smartwatch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waterproof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26afc479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26afc479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our process of this gPBL.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75d29c9f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75d29c9f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261e5e7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261e5e7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Recently, Technology is evolving while the elderly are increasing.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・Using complicated device is difficult for the elderly people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(Especially in Japan, increasing number of elderly live alone)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・Patients are waiting too long on the queue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Because of Doctor and nurse shortage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75d29c9f2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75d29c9f2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reduce hospital waiting queue , easier for elderly patients to make an appointment or call for an emergency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26afc479b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26afc479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EBSCO → Username : tni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       Password : library@2562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Chatbot Paper 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This study proposes a new version of the course using smartphones and chatbots to enhance its convenience for use and to maintain user motivation for daily and repeated use.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 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http://web.b.ebscohost.com/ehost/pdfviewer/pdfviewer?vid=1&amp;sid=5907fc7f-19d1-4b55-901b-a98df5ee088a%40pdc-v-sessmgr02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 → Th</a:t>
            </a:r>
            <a:r>
              <a:rPr lang="en"/>
              <a:t>e SAT method is an interview-style counseling and therapy techniques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Online schedule Paper 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→ This paper mainly was conducted to measure the user acceptance towards the new online booking system (OBS) for the meeting and seminar halls in the Graduate Studies of Sana’a University.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Link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https://pdfs.semanticscholar.org/c2bd/464eb3b3971049fc126d4ad748e50a6f4ed2.pdf</a:t>
            </a:r>
            <a:endParaRPr b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26afc479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26afc479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simple illustration.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device we propose has only a button, screen and microphone.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Usually talk to device, and press the red button in case of emergency.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answer is displayed on the electric screen and guided by voice.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75d29c9f2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75d29c9f2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Between Patient and Device are interact by voice and Device and Hospital is connected by Internet.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=&gt; Mainly focus on the communication between Patient and Device.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261e5e71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261e5e71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Two main steps: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First, Patient ----symptoms-----&gt; Device ----symptoms----&gt; Hospital (Staff will diagnose and make the schedule)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Then, Hospital -----schedule------&gt; Device ------schedule-----&gt; Patient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=&gt; Mainly focus on first step.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26afc479b_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26afc479b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1. Greetings (When patient greet to the device, it will auto start recognizing the voice, just like Siri on iPhone or Google Assistant on Android)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Patient tell their own symptoms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Device asks for more information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Patient give details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Device scheduled hospital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6. If patient accept the device’s offer, hospital booked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   If patient don’t accept, device will reschedule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75d29c9f2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75d29c9f2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youtu.be/8Oyxt3CUP48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5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4.jp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Bai Jamjuree Medium"/>
                <a:ea typeface="Bai Jamjuree Medium"/>
                <a:cs typeface="Bai Jamjuree Medium"/>
                <a:sym typeface="Bai Jamjuree Medium"/>
              </a:rPr>
              <a:t>Voice</a:t>
            </a:r>
            <a:r>
              <a:rPr lang="en" sz="4500">
                <a:latin typeface="Bai Jamjuree Medium"/>
                <a:ea typeface="Bai Jamjuree Medium"/>
                <a:cs typeface="Bai Jamjuree Medium"/>
                <a:sym typeface="Bai Jamjuree Medium"/>
              </a:rPr>
              <a:t> Assistant in Healthcare for Elderly People</a:t>
            </a:r>
            <a:endParaRPr sz="4500"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Group 5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Phurichaya Choksettakit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Navapat Jesadapatrakul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Tanawat Poirojpanya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Nguyen Duc Tho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Reia Tanabe</a:t>
            </a:r>
            <a:endParaRPr sz="2000"/>
          </a:p>
        </p:txBody>
      </p:sp>
      <p:pic>
        <p:nvPicPr>
          <p:cNvPr descr="ソース画像を表示"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875" y="2885549"/>
            <a:ext cx="1724475" cy="20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740085" y="2947867"/>
            <a:ext cx="1145700" cy="122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ソース画像を表示" id="58" name="Google Shape;58;p13"/>
          <p:cNvPicPr preferRelativeResize="0"/>
          <p:nvPr/>
        </p:nvPicPr>
        <p:blipFill rotWithShape="1">
          <a:blip r:embed="rId4">
            <a:alphaModFix/>
          </a:blip>
          <a:srcRect b="0" l="0" r="40426" t="0"/>
          <a:stretch/>
        </p:blipFill>
        <p:spPr>
          <a:xfrm>
            <a:off x="6260400" y="3524525"/>
            <a:ext cx="2350200" cy="115300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6200632" y="3619184"/>
            <a:ext cx="18234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/>
          <p:nvPr/>
        </p:nvSpPr>
        <p:spPr>
          <a:xfrm>
            <a:off x="-16350" y="0"/>
            <a:ext cx="9176700" cy="1067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 txBox="1"/>
          <p:nvPr>
            <p:ph type="title"/>
          </p:nvPr>
        </p:nvSpPr>
        <p:spPr>
          <a:xfrm>
            <a:off x="311700" y="247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Bai Jamjuree SemiBold"/>
                <a:ea typeface="Bai Jamjuree SemiBold"/>
                <a:cs typeface="Bai Jamjuree SemiBold"/>
                <a:sym typeface="Bai Jamjuree SemiBold"/>
              </a:rPr>
              <a:t>Implementation</a:t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311696" y="1440925"/>
            <a:ext cx="2388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Voice (Symptoms)</a:t>
            </a:r>
            <a:endParaRPr sz="20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5948563" y="1440925"/>
            <a:ext cx="22863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i Jamjuree"/>
                <a:ea typeface="Bai Jamjuree"/>
                <a:cs typeface="Bai Jamjuree"/>
                <a:sym typeface="Bai Jamjuree"/>
              </a:rPr>
              <a:t>Voice</a:t>
            </a:r>
            <a:endParaRPr sz="20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311696" y="2887400"/>
            <a:ext cx="2388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i Jamjuree"/>
                <a:ea typeface="Bai Jamjuree"/>
                <a:cs typeface="Bai Jamjuree"/>
                <a:sym typeface="Bai Jamjuree"/>
              </a:rPr>
              <a:t>Text</a:t>
            </a:r>
            <a:endParaRPr sz="20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5948563" y="2887400"/>
            <a:ext cx="22863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i Jamjuree"/>
                <a:ea typeface="Bai Jamjuree"/>
                <a:cs typeface="Bai Jamjuree"/>
                <a:sym typeface="Bai Jamjuree"/>
              </a:rPr>
              <a:t>Text</a:t>
            </a:r>
            <a:r>
              <a:rPr lang="en" sz="2000">
                <a:latin typeface="Bai Jamjuree"/>
                <a:ea typeface="Bai Jamjuree"/>
                <a:cs typeface="Bai Jamjuree"/>
                <a:sym typeface="Bai Jamjuree"/>
              </a:rPr>
              <a:t> (Schedule)</a:t>
            </a:r>
            <a:endParaRPr sz="20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05" name="Google Shape;205;p22"/>
          <p:cNvCxnSpPr>
            <a:stCxn id="201" idx="2"/>
            <a:endCxn id="203" idx="0"/>
          </p:cNvCxnSpPr>
          <p:nvPr/>
        </p:nvCxnSpPr>
        <p:spPr>
          <a:xfrm>
            <a:off x="1505996" y="1847125"/>
            <a:ext cx="0" cy="10404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6" name="Google Shape;206;p22"/>
          <p:cNvCxnSpPr>
            <a:stCxn id="204" idx="0"/>
            <a:endCxn id="202" idx="2"/>
          </p:cNvCxnSpPr>
          <p:nvPr/>
        </p:nvCxnSpPr>
        <p:spPr>
          <a:xfrm rot="10800000">
            <a:off x="7091713" y="1847000"/>
            <a:ext cx="0" cy="10404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7" name="Google Shape;207;p22"/>
          <p:cNvSpPr txBox="1"/>
          <p:nvPr/>
        </p:nvSpPr>
        <p:spPr>
          <a:xfrm>
            <a:off x="1578250" y="2105550"/>
            <a:ext cx="2694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900FF"/>
                </a:solidFill>
                <a:latin typeface="Bai Jamjuree"/>
                <a:ea typeface="Bai Jamjuree"/>
                <a:cs typeface="Bai Jamjuree"/>
                <a:sym typeface="Bai Jamjuree"/>
              </a:rPr>
              <a:t>Google Speech-to-Text API</a:t>
            </a:r>
            <a:endParaRPr sz="1500">
              <a:solidFill>
                <a:srgbClr val="9900FF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4397725" y="2105550"/>
            <a:ext cx="2694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900FF"/>
                </a:solidFill>
                <a:latin typeface="Bai Jamjuree"/>
                <a:ea typeface="Bai Jamjuree"/>
                <a:cs typeface="Bai Jamjuree"/>
                <a:sym typeface="Bai Jamjuree"/>
              </a:rPr>
              <a:t>Google Text-to-Speech API</a:t>
            </a:r>
            <a:endParaRPr sz="1500">
              <a:solidFill>
                <a:srgbClr val="9900FF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152395" y="3669250"/>
            <a:ext cx="22341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900FF"/>
                </a:solidFill>
                <a:latin typeface="Bai Jamjuree"/>
                <a:ea typeface="Bai Jamjuree"/>
                <a:cs typeface="Bai Jamjuree"/>
                <a:sym typeface="Bai Jamjuree"/>
              </a:rPr>
              <a:t>Natural Language Understanding model</a:t>
            </a:r>
            <a:endParaRPr sz="1500">
              <a:solidFill>
                <a:srgbClr val="9900FF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00FF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00FF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cxnSp>
        <p:nvCxnSpPr>
          <p:cNvPr id="210" name="Google Shape;210;p22"/>
          <p:cNvCxnSpPr>
            <a:stCxn id="203" idx="2"/>
            <a:endCxn id="211" idx="0"/>
          </p:cNvCxnSpPr>
          <p:nvPr/>
        </p:nvCxnSpPr>
        <p:spPr>
          <a:xfrm>
            <a:off x="1505996" y="3293600"/>
            <a:ext cx="1572000" cy="11790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2" name="Google Shape;212;p22"/>
          <p:cNvCxnSpPr>
            <a:stCxn id="204" idx="2"/>
            <a:endCxn id="211" idx="3"/>
          </p:cNvCxnSpPr>
          <p:nvPr/>
        </p:nvCxnSpPr>
        <p:spPr>
          <a:xfrm flipH="1">
            <a:off x="4272313" y="3293600"/>
            <a:ext cx="2819400" cy="13821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13" name="Google Shape;213;p22"/>
          <p:cNvSpPr txBox="1"/>
          <p:nvPr/>
        </p:nvSpPr>
        <p:spPr>
          <a:xfrm>
            <a:off x="6145075" y="3764500"/>
            <a:ext cx="15885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9900FF"/>
                </a:solidFill>
                <a:latin typeface="Bai Jamjuree"/>
                <a:ea typeface="Bai Jamjuree"/>
                <a:cs typeface="Bai Jamjuree"/>
                <a:sym typeface="Bai Jamjuree"/>
              </a:rPr>
              <a:t>Dialogue model</a:t>
            </a:r>
            <a:endParaRPr sz="1500">
              <a:solidFill>
                <a:srgbClr val="9900FF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00FF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9900FF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1883646" y="4472600"/>
            <a:ext cx="2388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i Jamjuree"/>
                <a:ea typeface="Bai Jamjuree"/>
                <a:cs typeface="Bai Jamjuree"/>
                <a:sym typeface="Bai Jamjuree"/>
              </a:rPr>
              <a:t>Useful Information</a:t>
            </a:r>
            <a:endParaRPr sz="20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14" name="Google Shape;214;p22"/>
          <p:cNvSpPr txBox="1"/>
          <p:nvPr/>
        </p:nvSpPr>
        <p:spPr>
          <a:xfrm>
            <a:off x="6261446" y="5254450"/>
            <a:ext cx="23886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i Jamjuree"/>
                <a:ea typeface="Bai Jamjuree"/>
                <a:cs typeface="Bai Jamjuree"/>
                <a:sym typeface="Bai Jamjuree"/>
              </a:rPr>
              <a:t>Answer</a:t>
            </a:r>
            <a:endParaRPr sz="20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/>
          <p:nvPr/>
        </p:nvSpPr>
        <p:spPr>
          <a:xfrm>
            <a:off x="-16350" y="0"/>
            <a:ext cx="9176700" cy="1067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 txBox="1"/>
          <p:nvPr>
            <p:ph type="title"/>
          </p:nvPr>
        </p:nvSpPr>
        <p:spPr>
          <a:xfrm>
            <a:off x="311700" y="247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Bai Jamjuree Medium"/>
                <a:ea typeface="Bai Jamjuree Medium"/>
                <a:cs typeface="Bai Jamjuree Medium"/>
                <a:sym typeface="Bai Jamjuree Medium"/>
                <a:hlinkClick r:id="rId3"/>
              </a:rPr>
              <a:t>Demo</a:t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371550" y="1288775"/>
            <a:ext cx="8348100" cy="3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/>
          <p:nvPr/>
        </p:nvSpPr>
        <p:spPr>
          <a:xfrm>
            <a:off x="-16350" y="0"/>
            <a:ext cx="9176700" cy="1067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4"/>
          <p:cNvSpPr txBox="1"/>
          <p:nvPr>
            <p:ph type="title"/>
          </p:nvPr>
        </p:nvSpPr>
        <p:spPr>
          <a:xfrm>
            <a:off x="311700" y="247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 Medium"/>
                <a:ea typeface="Bai Jamjuree Medium"/>
                <a:cs typeface="Bai Jamjuree Medium"/>
                <a:sym typeface="Bai Jamjuree Medium"/>
              </a:rPr>
              <a:t>Discussion</a:t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228" name="Google Shape;228;p24"/>
          <p:cNvSpPr txBox="1"/>
          <p:nvPr/>
        </p:nvSpPr>
        <p:spPr>
          <a:xfrm>
            <a:off x="165600" y="1207975"/>
            <a:ext cx="4406400" cy="1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latin typeface="Bai Jamjuree"/>
                <a:ea typeface="Bai Jamjuree"/>
                <a:cs typeface="Bai Jamjuree"/>
                <a:sym typeface="Bai Jamjuree"/>
              </a:rPr>
              <a:t>Advantages</a:t>
            </a:r>
            <a:r>
              <a:rPr lang="en" sz="2000" u="sng">
                <a:latin typeface="Bai Jamjuree"/>
                <a:ea typeface="Bai Jamjuree"/>
                <a:cs typeface="Bai Jamjuree"/>
                <a:sym typeface="Bai Jamjuree"/>
              </a:rPr>
              <a:t>	</a:t>
            </a:r>
            <a:endParaRPr sz="2000" u="sng"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latin typeface="Bai Jamjuree"/>
              <a:ea typeface="Bai Jamjuree"/>
              <a:cs typeface="Bai Jamjuree"/>
              <a:sym typeface="Bai Jamjure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Char char="-"/>
            </a:pPr>
            <a:r>
              <a:rPr lang="en" sz="2000">
                <a:latin typeface="Bai Jamjuree"/>
                <a:ea typeface="Bai Jamjuree"/>
                <a:cs typeface="Bai Jamjuree"/>
                <a:sym typeface="Bai Jamjuree"/>
              </a:rPr>
              <a:t>Convenient</a:t>
            </a:r>
            <a:r>
              <a:rPr lang="en" sz="2000">
                <a:latin typeface="Bai Jamjuree"/>
                <a:ea typeface="Bai Jamjuree"/>
                <a:cs typeface="Bai Jamjuree"/>
                <a:sym typeface="Bai Jamjuree"/>
              </a:rPr>
              <a:t> for elderly.</a:t>
            </a:r>
            <a:endParaRPr sz="2000">
              <a:latin typeface="Bai Jamjuree"/>
              <a:ea typeface="Bai Jamjuree"/>
              <a:cs typeface="Bai Jamjuree"/>
              <a:sym typeface="Bai Jamjure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Char char="-"/>
            </a:pPr>
            <a:r>
              <a:rPr lang="en" sz="2000">
                <a:latin typeface="Bai Jamjuree"/>
                <a:ea typeface="Bai Jamjuree"/>
                <a:cs typeface="Bai Jamjuree"/>
                <a:sym typeface="Bai Jamjuree"/>
              </a:rPr>
              <a:t>I</a:t>
            </a:r>
            <a:r>
              <a:rPr lang="en" sz="2000">
                <a:latin typeface="Bai Jamjuree"/>
                <a:ea typeface="Bai Jamjuree"/>
                <a:cs typeface="Bai Jamjuree"/>
                <a:sym typeface="Bai Jamjuree"/>
              </a:rPr>
              <a:t>n emergency , call ambulance easier.</a:t>
            </a:r>
            <a:endParaRPr sz="2000"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29" name="Google Shape;229;p24"/>
          <p:cNvSpPr txBox="1"/>
          <p:nvPr/>
        </p:nvSpPr>
        <p:spPr>
          <a:xfrm>
            <a:off x="4743900" y="1154500"/>
            <a:ext cx="4249200" cy="1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latin typeface="Bai Jamjuree"/>
                <a:ea typeface="Bai Jamjuree"/>
                <a:cs typeface="Bai Jamjuree"/>
                <a:sym typeface="Bai Jamjuree"/>
              </a:rPr>
              <a:t>Disadvantages</a:t>
            </a:r>
            <a:endParaRPr sz="2200" u="sng"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latin typeface="Bai Jamjuree"/>
              <a:ea typeface="Bai Jamjuree"/>
              <a:cs typeface="Bai Jamjuree"/>
              <a:sym typeface="Bai Jamjure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Char char="-"/>
            </a:pPr>
            <a:r>
              <a:rPr lang="en" sz="2000">
                <a:latin typeface="Bai Jamjuree"/>
                <a:ea typeface="Bai Jamjuree"/>
                <a:cs typeface="Bai Jamjuree"/>
                <a:sym typeface="Bai Jamjuree"/>
              </a:rPr>
              <a:t>The device is slow.</a:t>
            </a:r>
            <a:endParaRPr sz="2000">
              <a:latin typeface="Bai Jamjuree"/>
              <a:ea typeface="Bai Jamjuree"/>
              <a:cs typeface="Bai Jamjuree"/>
              <a:sym typeface="Bai Jamjuree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Bai Jamjuree"/>
              <a:buChar char="-"/>
            </a:pPr>
            <a:r>
              <a:rPr lang="en" sz="2000">
                <a:latin typeface="Bai Jamjuree"/>
                <a:ea typeface="Bai Jamjuree"/>
                <a:cs typeface="Bai Jamjuree"/>
                <a:sym typeface="Bai Jamjuree"/>
              </a:rPr>
              <a:t>Unreadable by pronunciation</a:t>
            </a:r>
            <a:endParaRPr sz="2000">
              <a:latin typeface="Bai Jamjuree"/>
              <a:ea typeface="Bai Jamjuree"/>
              <a:cs typeface="Bai Jamjuree"/>
              <a:sym typeface="Bai Jamjuree"/>
            </a:endParaRPr>
          </a:p>
        </p:txBody>
      </p:sp>
      <p:pic>
        <p:nvPicPr>
          <p:cNvPr id="230" name="Google Shape;2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775" y="3482750"/>
            <a:ext cx="1539970" cy="15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4"/>
          <p:cNvSpPr/>
          <p:nvPr/>
        </p:nvSpPr>
        <p:spPr>
          <a:xfrm>
            <a:off x="431175" y="3167150"/>
            <a:ext cx="2140500" cy="1137000"/>
          </a:xfrm>
          <a:prstGeom prst="wedgeRoundRectCallout">
            <a:avLst>
              <a:gd fmla="val 64393" name="adj1"/>
              <a:gd fmla="val 10051" name="adj2"/>
              <a:gd fmla="val 0" name="adj3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700" y="3380013"/>
            <a:ext cx="1016085" cy="7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1476" y="3329503"/>
            <a:ext cx="627850" cy="812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0000" y="3555275"/>
            <a:ext cx="1539975" cy="142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4"/>
          <p:cNvSpPr/>
          <p:nvPr/>
        </p:nvSpPr>
        <p:spPr>
          <a:xfrm>
            <a:off x="7107600" y="4056350"/>
            <a:ext cx="1724700" cy="424200"/>
          </a:xfrm>
          <a:prstGeom prst="wedgeRoundRectCallout">
            <a:avLst>
              <a:gd fmla="val -60305" name="adj1"/>
              <a:gd fmla="val 41627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"/>
                <a:ea typeface="Bai Jamjuree"/>
                <a:cs typeface="Bai Jamjuree"/>
                <a:sym typeface="Bai Jamjuree"/>
              </a:rPr>
              <a:t>!@#^*#%(*^#%#*(#&amp;#^^$^</a:t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6067475" y="3126150"/>
            <a:ext cx="2648700" cy="424200"/>
          </a:xfrm>
          <a:prstGeom prst="wedgeRoundRectCallout">
            <a:avLst>
              <a:gd fmla="val -47674" name="adj1"/>
              <a:gd fmla="val 84318" name="adj2"/>
              <a:gd fmla="val 0" name="adj3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"/>
                <a:ea typeface="Bai Jamjuree"/>
                <a:cs typeface="Bai Jamjuree"/>
                <a:sym typeface="Bai Jamjuree"/>
              </a:rPr>
              <a:t>I said the words but...</a:t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/>
          <p:nvPr/>
        </p:nvSpPr>
        <p:spPr>
          <a:xfrm>
            <a:off x="4332350" y="2477800"/>
            <a:ext cx="4641000" cy="20904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"/>
          <p:cNvSpPr txBox="1"/>
          <p:nvPr/>
        </p:nvSpPr>
        <p:spPr>
          <a:xfrm>
            <a:off x="4250900" y="1887450"/>
            <a:ext cx="52347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i Jamjuree SemiBold"/>
                <a:ea typeface="Bai Jamjuree SemiBold"/>
                <a:cs typeface="Bai Jamjuree SemiBold"/>
                <a:sym typeface="Bai Jamjuree SemiBold"/>
              </a:rPr>
              <a:t>Make our device </a:t>
            </a:r>
            <a:endParaRPr sz="2000">
              <a:solidFill>
                <a:schemeClr val="dk1"/>
              </a:solidFill>
              <a:latin typeface="Bai Jamjuree SemiBold"/>
              <a:ea typeface="Bai Jamjuree SemiBold"/>
              <a:cs typeface="Bai Jamjuree SemiBold"/>
              <a:sym typeface="Bai Jamjuree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Bai Jamjuree SemiBold"/>
              <a:ea typeface="Bai Jamjuree SemiBold"/>
              <a:cs typeface="Bai Jamjuree SemiBold"/>
              <a:sym typeface="Bai Jamjuree SemiBo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 Medium"/>
              <a:buChar char="●"/>
            </a:pPr>
            <a:r>
              <a:rPr lang="en" sz="2000">
                <a:solidFill>
                  <a:schemeClr val="dk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Speedy</a:t>
            </a:r>
            <a:endParaRPr sz="2000">
              <a:solidFill>
                <a:schemeClr val="dk1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 Medium"/>
              <a:buChar char="●"/>
            </a:pPr>
            <a:r>
              <a:rPr lang="en" sz="2000">
                <a:solidFill>
                  <a:schemeClr val="dk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Health advice</a:t>
            </a:r>
            <a:endParaRPr sz="2000">
              <a:solidFill>
                <a:schemeClr val="dk1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 Medium"/>
              <a:buChar char="●"/>
            </a:pPr>
            <a:r>
              <a:rPr lang="en" sz="2000">
                <a:solidFill>
                  <a:schemeClr val="dk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GPS</a:t>
            </a:r>
            <a:endParaRPr sz="2000">
              <a:solidFill>
                <a:schemeClr val="dk1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 Medium"/>
              <a:buChar char="●"/>
            </a:pPr>
            <a:r>
              <a:rPr lang="en" sz="2000">
                <a:solidFill>
                  <a:schemeClr val="dk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Smaller </a:t>
            </a:r>
            <a:r>
              <a:rPr lang="en" sz="2000">
                <a:solidFill>
                  <a:schemeClr val="dk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(device miniaturization)</a:t>
            </a:r>
            <a:endParaRPr sz="2000">
              <a:solidFill>
                <a:schemeClr val="dk1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 Medium"/>
              <a:buChar char="●"/>
            </a:pPr>
            <a:r>
              <a:rPr lang="en" sz="2000">
                <a:solidFill>
                  <a:schemeClr val="dk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Wearable</a:t>
            </a:r>
            <a:r>
              <a:rPr lang="en" sz="2000">
                <a:solidFill>
                  <a:schemeClr val="dk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 for the elderly people</a:t>
            </a:r>
            <a:endParaRPr sz="2000">
              <a:solidFill>
                <a:schemeClr val="dk1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i Jamjuree Medium"/>
              <a:buChar char="●"/>
            </a:pPr>
            <a:r>
              <a:rPr lang="en" sz="2000">
                <a:solidFill>
                  <a:schemeClr val="dk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Waterproof</a:t>
            </a:r>
            <a:endParaRPr sz="2000"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243" name="Google Shape;243;p25"/>
          <p:cNvSpPr/>
          <p:nvPr/>
        </p:nvSpPr>
        <p:spPr>
          <a:xfrm>
            <a:off x="-16350" y="0"/>
            <a:ext cx="9176700" cy="1067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311700" y="247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 Medium"/>
                <a:ea typeface="Bai Jamjuree Medium"/>
                <a:cs typeface="Bai Jamjuree Medium"/>
                <a:sym typeface="Bai Jamjuree Medium"/>
              </a:rPr>
              <a:t>Future works</a:t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pic>
        <p:nvPicPr>
          <p:cNvPr id="245" name="Google Shape;2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350" y="1067700"/>
            <a:ext cx="4075800" cy="40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6"/>
          <p:cNvSpPr/>
          <p:nvPr/>
        </p:nvSpPr>
        <p:spPr>
          <a:xfrm>
            <a:off x="-16350" y="0"/>
            <a:ext cx="9176700" cy="1067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6"/>
          <p:cNvSpPr txBox="1"/>
          <p:nvPr>
            <p:ph type="title"/>
          </p:nvPr>
        </p:nvSpPr>
        <p:spPr>
          <a:xfrm>
            <a:off x="311700" y="247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 Medium"/>
                <a:ea typeface="Bai Jamjuree Medium"/>
                <a:cs typeface="Bai Jamjuree Medium"/>
                <a:sym typeface="Bai Jamjuree Medium"/>
              </a:rPr>
              <a:t>Process of gPBL</a:t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225450" y="1191025"/>
            <a:ext cx="8520600" cy="3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Bai Jamjuree"/>
                <a:ea typeface="Bai Jamjuree"/>
                <a:cs typeface="Bai Jamjuree"/>
                <a:sym typeface="Bai Jamjuree"/>
              </a:rPr>
              <a:t>Day1(03/09/19)</a:t>
            </a:r>
            <a:r>
              <a:rPr lang="en">
                <a:latin typeface="Bai Jamjuree"/>
                <a:ea typeface="Bai Jamjuree"/>
                <a:cs typeface="Bai Jamjuree"/>
                <a:sym typeface="Bai Jamjuree"/>
              </a:rPr>
              <a:t>  ・Discussion about the topic</a:t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"/>
                <a:ea typeface="Bai Jamjuree"/>
                <a:cs typeface="Bai Jamjuree"/>
                <a:sym typeface="Bai Jamjuree"/>
              </a:rPr>
              <a:t>                              ・Finding the problems</a:t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"/>
                <a:ea typeface="Bai Jamjuree"/>
                <a:cs typeface="Bai Jamjuree"/>
                <a:sym typeface="Bai Jamjuree"/>
              </a:rPr>
              <a:t>                              ・Selecting the best solution</a:t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Bai Jamjuree"/>
                <a:ea typeface="Bai Jamjuree"/>
                <a:cs typeface="Bai Jamjuree"/>
                <a:sym typeface="Bai Jamjuree"/>
              </a:rPr>
              <a:t>Day2(04/09/19)</a:t>
            </a:r>
            <a:r>
              <a:rPr lang="en">
                <a:latin typeface="Bai Jamjuree"/>
                <a:ea typeface="Bai Jamjuree"/>
                <a:cs typeface="Bai Jamjuree"/>
                <a:sym typeface="Bai Jamjuree"/>
              </a:rPr>
              <a:t> ・Selecting the equipment</a:t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"/>
                <a:ea typeface="Bai Jamjuree"/>
                <a:cs typeface="Bai Jamjuree"/>
                <a:sym typeface="Bai Jamjuree"/>
              </a:rPr>
              <a:t>                              ・Starting to make a device</a:t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"/>
                <a:ea typeface="Bai Jamjuree"/>
                <a:cs typeface="Bai Jamjuree"/>
                <a:sym typeface="Bai Jamjuree"/>
              </a:rPr>
              <a:t>                              ・Coding</a:t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Bai Jamjuree"/>
                <a:ea typeface="Bai Jamjuree"/>
                <a:cs typeface="Bai Jamjuree"/>
                <a:sym typeface="Bai Jamjuree"/>
              </a:rPr>
              <a:t>Day3(05/09/19)</a:t>
            </a:r>
            <a:r>
              <a:rPr lang="en">
                <a:latin typeface="Bai Jamjuree"/>
                <a:ea typeface="Bai Jamjuree"/>
                <a:cs typeface="Bai Jamjuree"/>
                <a:sym typeface="Bai Jamjuree"/>
              </a:rPr>
              <a:t> ・Continue to make a device</a:t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"/>
                <a:ea typeface="Bai Jamjuree"/>
                <a:cs typeface="Bai Jamjuree"/>
                <a:sym typeface="Bai Jamjuree"/>
              </a:rPr>
              <a:t>                              ・Coding</a:t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"/>
                <a:ea typeface="Bai Jamjuree"/>
                <a:cs typeface="Bai Jamjuree"/>
                <a:sym typeface="Bai Jamjuree"/>
              </a:rPr>
              <a:t>                              ・Starting to make a presentation</a:t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Bai Jamjuree"/>
                <a:ea typeface="Bai Jamjuree"/>
                <a:cs typeface="Bai Jamjuree"/>
                <a:sym typeface="Bai Jamjuree"/>
              </a:rPr>
              <a:t>Day4(06/09/19)</a:t>
            </a:r>
            <a:r>
              <a:rPr lang="en">
                <a:latin typeface="Bai Jamjuree"/>
                <a:ea typeface="Bai Jamjuree"/>
                <a:cs typeface="Bai Jamjuree"/>
                <a:sym typeface="Bai Jamjuree"/>
              </a:rPr>
              <a:t> ・Coding</a:t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"/>
                <a:ea typeface="Bai Jamjuree"/>
                <a:cs typeface="Bai Jamjuree"/>
                <a:sym typeface="Bai Jamjuree"/>
              </a:rPr>
              <a:t>                              ・Demonstration</a:t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"/>
                <a:ea typeface="Bai Jamjuree"/>
                <a:cs typeface="Bai Jamjuree"/>
                <a:sym typeface="Bai Jamjuree"/>
              </a:rPr>
              <a:t>                              ・Make and practice presentation</a:t>
            </a:r>
            <a:endParaRPr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pic>
        <p:nvPicPr>
          <p:cNvPr id="253" name="Google Shape;2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49563">
            <a:off x="7058375" y="1705563"/>
            <a:ext cx="2165203" cy="2886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59246">
            <a:off x="4883224" y="1175300"/>
            <a:ext cx="2308801" cy="307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6875" y="3094375"/>
            <a:ext cx="2470497" cy="185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500">
                <a:latin typeface="Bai Jamjuree Medium"/>
                <a:ea typeface="Bai Jamjuree Medium"/>
                <a:cs typeface="Bai Jamjuree Medium"/>
                <a:sym typeface="Bai Jamjuree Medium"/>
              </a:rPr>
              <a:t>Thank you for listening</a:t>
            </a:r>
            <a:endParaRPr sz="4500"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grpSp>
        <p:nvGrpSpPr>
          <p:cNvPr id="261" name="Google Shape;261;p27"/>
          <p:cNvGrpSpPr/>
          <p:nvPr/>
        </p:nvGrpSpPr>
        <p:grpSpPr>
          <a:xfrm>
            <a:off x="-116648" y="3215525"/>
            <a:ext cx="9499762" cy="1309251"/>
            <a:chOff x="340550" y="1920124"/>
            <a:chExt cx="9042225" cy="1309251"/>
          </a:xfrm>
        </p:grpSpPr>
        <p:pic>
          <p:nvPicPr>
            <p:cNvPr id="262" name="Google Shape;26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37775" y="1920124"/>
              <a:ext cx="1534450" cy="1150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3" name="Google Shape;263;p27"/>
            <p:cNvGrpSpPr/>
            <p:nvPr/>
          </p:nvGrpSpPr>
          <p:grpSpPr>
            <a:xfrm>
              <a:off x="340550" y="2824350"/>
              <a:ext cx="9042225" cy="405025"/>
              <a:chOff x="340550" y="2824350"/>
              <a:chExt cx="9042225" cy="405025"/>
            </a:xfrm>
          </p:grpSpPr>
          <p:sp>
            <p:nvSpPr>
              <p:cNvPr id="264" name="Google Shape;264;p27"/>
              <p:cNvSpPr/>
              <p:nvPr/>
            </p:nvSpPr>
            <p:spPr>
              <a:xfrm>
                <a:off x="340550" y="2824350"/>
                <a:ext cx="9042225" cy="328825"/>
              </a:xfrm>
              <a:custGeom>
                <a:rect b="b" l="l" r="r" t="t"/>
                <a:pathLst>
                  <a:path extrusionOk="0" h="13153" w="361689">
                    <a:moveTo>
                      <a:pt x="0" y="13153"/>
                    </a:moveTo>
                    <a:cubicBezTo>
                      <a:pt x="10726" y="11979"/>
                      <a:pt x="46660" y="6499"/>
                      <a:pt x="64353" y="6107"/>
                    </a:cubicBezTo>
                    <a:cubicBezTo>
                      <a:pt x="82046" y="5716"/>
                      <a:pt x="87291" y="10961"/>
                      <a:pt x="106158" y="10804"/>
                    </a:cubicBezTo>
                    <a:cubicBezTo>
                      <a:pt x="125025" y="10647"/>
                      <a:pt x="155870" y="4854"/>
                      <a:pt x="177556" y="5167"/>
                    </a:cubicBezTo>
                    <a:cubicBezTo>
                      <a:pt x="199242" y="5480"/>
                      <a:pt x="217013" y="13153"/>
                      <a:pt x="236272" y="12683"/>
                    </a:cubicBezTo>
                    <a:cubicBezTo>
                      <a:pt x="255531" y="12213"/>
                      <a:pt x="276825" y="3054"/>
                      <a:pt x="293109" y="2349"/>
                    </a:cubicBezTo>
                    <a:cubicBezTo>
                      <a:pt x="309393" y="1644"/>
                      <a:pt x="322545" y="8847"/>
                      <a:pt x="333975" y="8455"/>
                    </a:cubicBezTo>
                    <a:cubicBezTo>
                      <a:pt x="345405" y="8064"/>
                      <a:pt x="357070" y="1409"/>
                      <a:pt x="361689" y="0"/>
                    </a:cubicBezTo>
                  </a:path>
                </a:pathLst>
              </a:custGeom>
              <a:noFill/>
              <a:ln cap="flat" cmpd="sng" w="76200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265" name="Google Shape;265;p27"/>
              <p:cNvSpPr/>
              <p:nvPr/>
            </p:nvSpPr>
            <p:spPr>
              <a:xfrm>
                <a:off x="340550" y="2900550"/>
                <a:ext cx="9042225" cy="328825"/>
              </a:xfrm>
              <a:custGeom>
                <a:rect b="b" l="l" r="r" t="t"/>
                <a:pathLst>
                  <a:path extrusionOk="0" h="13153" w="361689">
                    <a:moveTo>
                      <a:pt x="0" y="13153"/>
                    </a:moveTo>
                    <a:cubicBezTo>
                      <a:pt x="10726" y="11979"/>
                      <a:pt x="46660" y="6499"/>
                      <a:pt x="64353" y="6107"/>
                    </a:cubicBezTo>
                    <a:cubicBezTo>
                      <a:pt x="82046" y="5716"/>
                      <a:pt x="87291" y="10961"/>
                      <a:pt x="106158" y="10804"/>
                    </a:cubicBezTo>
                    <a:cubicBezTo>
                      <a:pt x="125025" y="10647"/>
                      <a:pt x="155870" y="4854"/>
                      <a:pt x="177556" y="5167"/>
                    </a:cubicBezTo>
                    <a:cubicBezTo>
                      <a:pt x="199242" y="5480"/>
                      <a:pt x="217013" y="13153"/>
                      <a:pt x="236272" y="12683"/>
                    </a:cubicBezTo>
                    <a:cubicBezTo>
                      <a:pt x="255531" y="12213"/>
                      <a:pt x="276825" y="3054"/>
                      <a:pt x="293109" y="2349"/>
                    </a:cubicBezTo>
                    <a:cubicBezTo>
                      <a:pt x="309393" y="1644"/>
                      <a:pt x="322545" y="8847"/>
                      <a:pt x="333975" y="8455"/>
                    </a:cubicBezTo>
                    <a:cubicBezTo>
                      <a:pt x="345405" y="8064"/>
                      <a:pt x="357070" y="1409"/>
                      <a:pt x="361689" y="0"/>
                    </a:cubicBezTo>
                  </a:path>
                </a:pathLst>
              </a:custGeom>
              <a:noFill/>
              <a:ln cap="flat" cmpd="sng" w="76200">
                <a:solidFill>
                  <a:srgbClr val="E6913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920" y="1486151"/>
            <a:ext cx="1324680" cy="19909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-16350" y="0"/>
            <a:ext cx="9176700" cy="1067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0" l="21453" r="17458" t="0"/>
          <a:stretch/>
        </p:blipFill>
        <p:spPr>
          <a:xfrm>
            <a:off x="1007275" y="2956416"/>
            <a:ext cx="1324675" cy="101980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247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 Medium"/>
                <a:ea typeface="Bai Jamjuree Medium"/>
                <a:cs typeface="Bai Jamjuree Medium"/>
                <a:sym typeface="Bai Jamjuree Medium"/>
              </a:rPr>
              <a:t>Motivation</a:t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625" y="1370575"/>
            <a:ext cx="974975" cy="15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404575" y="4165200"/>
            <a:ext cx="29520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i Jamjuree"/>
                <a:ea typeface="Bai Jamjuree"/>
                <a:cs typeface="Bai Jamjuree"/>
                <a:sym typeface="Bai Jamjuree"/>
              </a:rPr>
              <a:t>Difficult for elderly</a:t>
            </a:r>
            <a:endParaRPr sz="2400">
              <a:latin typeface="Bai Jamjuree"/>
              <a:ea typeface="Bai Jamjuree"/>
              <a:cs typeface="Bai Jamjuree"/>
              <a:sym typeface="Bai Jamjuree"/>
            </a:endParaRPr>
          </a:p>
        </p:txBody>
      </p:sp>
      <p:pic>
        <p:nvPicPr>
          <p:cNvPr descr="病院の待合室のイラスト"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1125" y="1294975"/>
            <a:ext cx="2952075" cy="2553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行列のイラスト"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3200" y="2406850"/>
            <a:ext cx="1460250" cy="121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87127" y="1567420"/>
            <a:ext cx="589427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4631125" y="4075800"/>
            <a:ext cx="4323300" cy="12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i Jamjuree"/>
                <a:ea typeface="Bai Jamjuree"/>
                <a:cs typeface="Bai Jamjuree"/>
                <a:sym typeface="Bai Jamjuree"/>
              </a:rPr>
              <a:t>Long queue at the hospital</a:t>
            </a:r>
            <a:endParaRPr sz="2400">
              <a:latin typeface="Bai Jamjuree"/>
              <a:ea typeface="Bai Jamjuree"/>
              <a:cs typeface="Bai Jamjuree"/>
              <a:sym typeface="Bai Jamjure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-16350" y="0"/>
            <a:ext cx="9176700" cy="1067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247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Motivation</a:t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71550" y="1288775"/>
            <a:ext cx="8348100" cy="3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chemeClr val="dk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・Easy for elderly</a:t>
            </a:r>
            <a:endParaRPr sz="2500"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Bai Jamjuree Medium"/>
                <a:ea typeface="Bai Jamjuree Medium"/>
                <a:cs typeface="Bai Jamjuree Medium"/>
                <a:sym typeface="Bai Jamjuree Medium"/>
              </a:rPr>
              <a:t>・</a:t>
            </a:r>
            <a:r>
              <a:rPr lang="en" sz="2500">
                <a:latin typeface="Bai Jamjuree Medium"/>
                <a:ea typeface="Bai Jamjuree Medium"/>
                <a:cs typeface="Bai Jamjuree Medium"/>
                <a:sym typeface="Bai Jamjuree Medium"/>
              </a:rPr>
              <a:t>Reduce hospital waiting queue</a:t>
            </a:r>
            <a:endParaRPr sz="2500"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pic>
        <p:nvPicPr>
          <p:cNvPr descr="開業医のイラスト"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125" y="2968500"/>
            <a:ext cx="2377040" cy="21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324" y="2968500"/>
            <a:ext cx="1934326" cy="19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-16350" y="0"/>
            <a:ext cx="9176700" cy="1067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247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 Medium"/>
                <a:ea typeface="Bai Jamjuree Medium"/>
                <a:cs typeface="Bai Jamjuree Medium"/>
                <a:sym typeface="Bai Jamjuree Medium"/>
              </a:rPr>
              <a:t>Related works</a:t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371550" y="1288775"/>
            <a:ext cx="8348100" cy="3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183950" y="1624250"/>
            <a:ext cx="8843700" cy="3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i Jamjuree Medium"/>
                <a:ea typeface="Bai Jamjuree Medium"/>
                <a:cs typeface="Bai Jamjuree Medium"/>
                <a:sym typeface="Bai Jamjuree Medium"/>
              </a:rPr>
              <a:t>Chatbot</a:t>
            </a:r>
            <a:endParaRPr sz="2400"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i Jamjuree Medium"/>
              <a:buChar char="-"/>
            </a:pPr>
            <a:r>
              <a:rPr lang="en" sz="1800">
                <a:latin typeface="Bai Jamjuree Medium"/>
                <a:ea typeface="Bai Jamjuree Medium"/>
                <a:cs typeface="Bai Jamjuree Medium"/>
                <a:sym typeface="Bai Jamjuree Medium"/>
              </a:rPr>
              <a:t>A Chatbot System for Mental Healthcare </a:t>
            </a:r>
            <a:endParaRPr sz="1800"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i Jamjuree Medium"/>
                <a:ea typeface="Bai Jamjuree Medium"/>
                <a:cs typeface="Bai Jamjuree Medium"/>
                <a:sym typeface="Bai Jamjuree Medium"/>
              </a:rPr>
              <a:t>Based on SAT Counseling Method </a:t>
            </a:r>
            <a:endParaRPr sz="1800"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i Jamjuree Medium"/>
                <a:ea typeface="Bai Jamjuree Medium"/>
                <a:cs typeface="Bai Jamjuree Medium"/>
                <a:sym typeface="Bai Jamjuree Medium"/>
              </a:rPr>
              <a:t>Online Schedule</a:t>
            </a:r>
            <a:endParaRPr sz="2400"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Bai Jamjuree Medium"/>
              <a:buChar char="-"/>
            </a:pPr>
            <a:r>
              <a:rPr lang="en" sz="1600">
                <a:latin typeface="Bai Jamjuree Medium"/>
                <a:ea typeface="Bai Jamjuree Medium"/>
                <a:cs typeface="Bai Jamjuree Medium"/>
                <a:sym typeface="Bai Jamjuree Medium"/>
              </a:rPr>
              <a:t>The Acceptance of Online Booking System (OBS) Based on the </a:t>
            </a:r>
            <a:endParaRPr sz="1600"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Bai Jamjuree Medium"/>
                <a:ea typeface="Bai Jamjuree Medium"/>
                <a:cs typeface="Bai Jamjuree Medium"/>
                <a:sym typeface="Bai Jamjuree Medium"/>
              </a:rPr>
              <a:t>Theory of Reasoned Action(TRA): A Case of Sana’a University </a:t>
            </a:r>
            <a:endParaRPr sz="1600"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3999" y="1288775"/>
            <a:ext cx="1164375" cy="15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9675" y="3150725"/>
            <a:ext cx="17145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-16350" y="0"/>
            <a:ext cx="9176700" cy="1067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247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 Medium"/>
                <a:ea typeface="Bai Jamjuree Medium"/>
                <a:cs typeface="Bai Jamjuree Medium"/>
                <a:sym typeface="Bai Jamjuree Medium"/>
              </a:rPr>
              <a:t>Proposal</a:t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229575" y="111716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 SemiBold"/>
                <a:ea typeface="Bai Jamjuree SemiBold"/>
                <a:cs typeface="Bai Jamjuree SemiBold"/>
                <a:sym typeface="Bai Jamjuree SemiBold"/>
              </a:rPr>
              <a:t>“Voice assistant</a:t>
            </a:r>
            <a:r>
              <a:rPr lang="en">
                <a:latin typeface="Bai Jamjuree SemiBold"/>
                <a:ea typeface="Bai Jamjuree SemiBold"/>
                <a:cs typeface="Bai Jamjuree SemiBold"/>
                <a:sym typeface="Bai Jamjuree SemiBold"/>
              </a:rPr>
              <a:t>”</a:t>
            </a:r>
            <a:endParaRPr>
              <a:latin typeface="Bai Jamjuree SemiBold"/>
              <a:ea typeface="Bai Jamjuree SemiBold"/>
              <a:cs typeface="Bai Jamjuree SemiBold"/>
              <a:sym typeface="Bai Jamjuree SemiBold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2433737" y="1739325"/>
            <a:ext cx="4350600" cy="3095100"/>
          </a:xfrm>
          <a:prstGeom prst="roundRect">
            <a:avLst>
              <a:gd fmla="val 16667" name="adj"/>
            </a:avLst>
          </a:prstGeom>
          <a:solidFill>
            <a:srgbClr val="F5DEEC"/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5105375" y="3789368"/>
            <a:ext cx="880500" cy="853200"/>
          </a:xfrm>
          <a:prstGeom prst="ellipse">
            <a:avLst/>
          </a:prstGeom>
          <a:solidFill>
            <a:srgbClr val="E06666"/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SOS</a:t>
            </a:r>
            <a:endParaRPr b="1" sz="2000">
              <a:solidFill>
                <a:srgbClr val="FFFFFF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2736982" y="2084969"/>
            <a:ext cx="3743700" cy="1412700"/>
          </a:xfrm>
          <a:prstGeom prst="rect">
            <a:avLst/>
          </a:prstGeom>
          <a:solidFill>
            <a:srgbClr val="C0D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 rot="10800000">
            <a:off x="1804413" y="2692325"/>
            <a:ext cx="1215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04" name="Google Shape;104;p17"/>
          <p:cNvCxnSpPr>
            <a:endCxn id="105" idx="1"/>
          </p:cNvCxnSpPr>
          <p:nvPr/>
        </p:nvCxnSpPr>
        <p:spPr>
          <a:xfrm>
            <a:off x="5797500" y="4175225"/>
            <a:ext cx="1247400" cy="364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06" name="Google Shape;106;p17"/>
          <p:cNvSpPr txBox="1"/>
          <p:nvPr/>
        </p:nvSpPr>
        <p:spPr>
          <a:xfrm>
            <a:off x="458175" y="2223450"/>
            <a:ext cx="22788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i Jamjuree Medium"/>
                <a:ea typeface="Bai Jamjuree Medium"/>
                <a:cs typeface="Bai Jamjuree Medium"/>
                <a:sym typeface="Bai Jamjuree Medium"/>
              </a:rPr>
              <a:t>Electric screen</a:t>
            </a:r>
            <a:endParaRPr sz="2400"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7044900" y="4175375"/>
            <a:ext cx="22788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i Jamjuree Medium"/>
                <a:ea typeface="Bai Jamjuree Medium"/>
                <a:cs typeface="Bai Jamjuree Medium"/>
                <a:sym typeface="Bai Jamjuree Medium"/>
              </a:rPr>
              <a:t>Emergency Button</a:t>
            </a:r>
            <a:endParaRPr sz="2400"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pic>
        <p:nvPicPr>
          <p:cNvPr descr="マイクのイラスト（カラオケ）"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4325" y="1597246"/>
            <a:ext cx="1237200" cy="12371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17"/>
          <p:cNvCxnSpPr/>
          <p:nvPr/>
        </p:nvCxnSpPr>
        <p:spPr>
          <a:xfrm flipH="1">
            <a:off x="6792225" y="2693650"/>
            <a:ext cx="232200" cy="23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7"/>
          <p:cNvCxnSpPr/>
          <p:nvPr/>
        </p:nvCxnSpPr>
        <p:spPr>
          <a:xfrm>
            <a:off x="7128925" y="2804900"/>
            <a:ext cx="766500" cy="464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10" name="Google Shape;110;p17"/>
          <p:cNvSpPr txBox="1"/>
          <p:nvPr/>
        </p:nvSpPr>
        <p:spPr>
          <a:xfrm>
            <a:off x="7044900" y="3200325"/>
            <a:ext cx="22788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i Jamjuree Medium"/>
                <a:ea typeface="Bai Jamjuree Medium"/>
                <a:cs typeface="Bai Jamjuree Medium"/>
                <a:sym typeface="Bai Jamjuree Medium"/>
              </a:rPr>
              <a:t>Microphone</a:t>
            </a:r>
            <a:endParaRPr sz="2400"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115675" y="1310925"/>
            <a:ext cx="5692200" cy="3447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085" y="1670520"/>
            <a:ext cx="753300" cy="122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/>
          <p:nvPr/>
        </p:nvSpPr>
        <p:spPr>
          <a:xfrm>
            <a:off x="2634213" y="2102600"/>
            <a:ext cx="819900" cy="36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3090" y="1512175"/>
            <a:ext cx="1907614" cy="189139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3978921" y="3714125"/>
            <a:ext cx="1350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Device</a:t>
            </a:r>
            <a:endParaRPr b="1" sz="28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7071451" y="3655475"/>
            <a:ext cx="16509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Hospital</a:t>
            </a:r>
            <a:endParaRPr b="1" sz="28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2545563" y="1696400"/>
            <a:ext cx="9972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Bai Jamjuree"/>
                <a:ea typeface="Bai Jamjuree"/>
                <a:cs typeface="Bai Jamjuree"/>
                <a:sym typeface="Bai Jamjuree"/>
              </a:rPr>
              <a:t>Voice</a:t>
            </a:r>
            <a:endParaRPr sz="20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4790" y="2377263"/>
            <a:ext cx="1408500" cy="1278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/>
        </p:nvSpPr>
        <p:spPr>
          <a:xfrm>
            <a:off x="2614537" y="3136525"/>
            <a:ext cx="1143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i Jamjuree"/>
                <a:ea typeface="Bai Jamjuree"/>
                <a:cs typeface="Bai Jamjuree"/>
                <a:sym typeface="Bai Jamjuree"/>
              </a:rPr>
              <a:t>Voice</a:t>
            </a:r>
            <a:endParaRPr sz="20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293288" y="3714125"/>
            <a:ext cx="26259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Patient</a:t>
            </a:r>
            <a:endParaRPr b="1" sz="240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Bai Jamjuree"/>
                <a:ea typeface="Bai Jamjuree"/>
                <a:cs typeface="Bai Jamjuree"/>
                <a:sym typeface="Bai Jamjuree"/>
              </a:rPr>
              <a:t>(especially elderly)</a:t>
            </a:r>
            <a:endParaRPr sz="200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 rot="10800000">
            <a:off x="2631513" y="2773225"/>
            <a:ext cx="825300" cy="36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589392" y="1828907"/>
            <a:ext cx="2129100" cy="1514700"/>
          </a:xfrm>
          <a:prstGeom prst="roundRect">
            <a:avLst>
              <a:gd fmla="val 16667" name="adj"/>
            </a:avLst>
          </a:prstGeom>
          <a:solidFill>
            <a:srgbClr val="F5DEEC"/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4910312" y="2807580"/>
            <a:ext cx="430800" cy="417600"/>
          </a:xfrm>
          <a:prstGeom prst="ellipse">
            <a:avLst/>
          </a:prstGeom>
          <a:solidFill>
            <a:srgbClr val="E06666"/>
          </a:solidFill>
          <a:ln cap="rnd" cmpd="sng" w="22225">
            <a:solidFill>
              <a:srgbClr val="380E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rPr>
              <a:t>SOS</a:t>
            </a:r>
            <a:endParaRPr b="1" sz="1100">
              <a:solidFill>
                <a:srgbClr val="FFFFFF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3737880" y="2017804"/>
            <a:ext cx="1832100" cy="691200"/>
          </a:xfrm>
          <a:prstGeom prst="rect">
            <a:avLst/>
          </a:prstGeom>
          <a:solidFill>
            <a:srgbClr val="C0DF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5846588" y="2069275"/>
            <a:ext cx="819900" cy="36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0" name="Google Shape;130;p18"/>
          <p:cNvSpPr/>
          <p:nvPr/>
        </p:nvSpPr>
        <p:spPr>
          <a:xfrm rot="10800000">
            <a:off x="5843888" y="2739900"/>
            <a:ext cx="825300" cy="36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-16350" y="0"/>
            <a:ext cx="9176700" cy="1067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 txBox="1"/>
          <p:nvPr/>
        </p:nvSpPr>
        <p:spPr>
          <a:xfrm>
            <a:off x="293300" y="158175"/>
            <a:ext cx="6250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Bai Jamjuree SemiBold"/>
                <a:ea typeface="Bai Jamjuree SemiBold"/>
                <a:cs typeface="Bai Jamjuree SemiBold"/>
                <a:sym typeface="Bai Jamjuree SemiBold"/>
              </a:rPr>
              <a:t>Proposal - Workflow</a:t>
            </a:r>
            <a:endParaRPr sz="3000">
              <a:latin typeface="Bai Jamjuree SemiBold"/>
              <a:ea typeface="Bai Jamjuree SemiBold"/>
              <a:cs typeface="Bai Jamjuree SemiBold"/>
              <a:sym typeface="Bai Jamjuree SemiBold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5761237" y="1700700"/>
            <a:ext cx="1143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i Jamjuree"/>
                <a:ea typeface="Bai Jamjuree"/>
                <a:cs typeface="Bai Jamjuree"/>
                <a:sym typeface="Bai Jamjuree"/>
              </a:rPr>
              <a:t>Internet</a:t>
            </a:r>
            <a:endParaRPr sz="20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5807825" y="3065350"/>
            <a:ext cx="11430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i Jamjuree"/>
                <a:ea typeface="Bai Jamjuree"/>
                <a:cs typeface="Bai Jamjuree"/>
                <a:sym typeface="Bai Jamjuree"/>
              </a:rPr>
              <a:t>Internet</a:t>
            </a:r>
            <a:endParaRPr sz="2000">
              <a:solidFill>
                <a:srgbClr val="000000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/>
          <p:nvPr/>
        </p:nvSpPr>
        <p:spPr>
          <a:xfrm>
            <a:off x="-16350" y="0"/>
            <a:ext cx="9176700" cy="1067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 txBox="1"/>
          <p:nvPr/>
        </p:nvSpPr>
        <p:spPr>
          <a:xfrm>
            <a:off x="293300" y="158175"/>
            <a:ext cx="62502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Bai Jamjuree SemiBold"/>
                <a:ea typeface="Bai Jamjuree SemiBold"/>
                <a:cs typeface="Bai Jamjuree SemiBold"/>
                <a:sym typeface="Bai Jamjuree SemiBold"/>
              </a:rPr>
              <a:t>Proposal - Workflow</a:t>
            </a:r>
            <a:endParaRPr sz="3000">
              <a:latin typeface="Bai Jamjuree SemiBold"/>
              <a:ea typeface="Bai Jamjuree SemiBold"/>
              <a:cs typeface="Bai Jamjuree SemiBold"/>
              <a:sym typeface="Bai Jamjuree SemiBold"/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648" y="1776008"/>
            <a:ext cx="753300" cy="12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2127" y="2020126"/>
            <a:ext cx="1408500" cy="1278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/>
          <p:nvPr/>
        </p:nvSpPr>
        <p:spPr>
          <a:xfrm rot="2063968">
            <a:off x="1696526" y="3555574"/>
            <a:ext cx="819882" cy="36338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4" name="Google Shape;144;p19"/>
          <p:cNvSpPr/>
          <p:nvPr/>
        </p:nvSpPr>
        <p:spPr>
          <a:xfrm>
            <a:off x="1397813" y="1157388"/>
            <a:ext cx="1649400" cy="762900"/>
          </a:xfrm>
          <a:prstGeom prst="wedgeRoundRectCallout">
            <a:avLst>
              <a:gd fmla="val -19737" name="adj1"/>
              <a:gd fmla="val 69783" name="adj2"/>
              <a:gd fmla="val 0" name="adj3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i Jamjuree Medium"/>
                <a:ea typeface="Bai Jamjuree Medium"/>
                <a:cs typeface="Bai Jamjuree Medium"/>
                <a:sym typeface="Bai Jamjuree Medium"/>
              </a:rPr>
              <a:t>I have a cold.</a:t>
            </a:r>
            <a:endParaRPr sz="1800"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853338" y="3714000"/>
            <a:ext cx="15939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Symptoms</a:t>
            </a:r>
            <a:endParaRPr sz="1800"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grpSp>
        <p:nvGrpSpPr>
          <p:cNvPr id="146" name="Google Shape;146;p19"/>
          <p:cNvGrpSpPr/>
          <p:nvPr/>
        </p:nvGrpSpPr>
        <p:grpSpPr>
          <a:xfrm>
            <a:off x="2607948" y="3745577"/>
            <a:ext cx="1649400" cy="1173300"/>
            <a:chOff x="2607948" y="3745577"/>
            <a:chExt cx="1649400" cy="1173300"/>
          </a:xfrm>
        </p:grpSpPr>
        <p:sp>
          <p:nvSpPr>
            <p:cNvPr id="147" name="Google Shape;147;p19"/>
            <p:cNvSpPr/>
            <p:nvPr/>
          </p:nvSpPr>
          <p:spPr>
            <a:xfrm>
              <a:off x="2607948" y="3745577"/>
              <a:ext cx="1649400" cy="1173300"/>
            </a:xfrm>
            <a:prstGeom prst="roundRect">
              <a:avLst>
                <a:gd fmla="val 16667" name="adj"/>
              </a:avLst>
            </a:prstGeom>
            <a:solidFill>
              <a:srgbClr val="F5DEEC"/>
            </a:solidFill>
            <a:ln cap="rnd" cmpd="sng" w="22225">
              <a:solidFill>
                <a:srgbClr val="380E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3631256" y="4503748"/>
              <a:ext cx="333600" cy="323400"/>
            </a:xfrm>
            <a:prstGeom prst="ellipse">
              <a:avLst/>
            </a:prstGeom>
            <a:solidFill>
              <a:srgbClr val="E06666"/>
            </a:solidFill>
            <a:ln cap="rnd" cmpd="sng" w="22225">
              <a:solidFill>
                <a:srgbClr val="380E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SOS</a:t>
              </a:r>
              <a:endParaRPr b="1" sz="9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endParaRPr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2722981" y="3891914"/>
              <a:ext cx="1419300" cy="535500"/>
            </a:xfrm>
            <a:prstGeom prst="rect">
              <a:avLst/>
            </a:prstGeom>
            <a:solidFill>
              <a:srgbClr val="C0DF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50" name="Google Shape;150;p19"/>
          <p:cNvSpPr/>
          <p:nvPr/>
        </p:nvSpPr>
        <p:spPr>
          <a:xfrm rot="-2266541">
            <a:off x="4343208" y="3511383"/>
            <a:ext cx="819822" cy="3637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4629688" y="3810900"/>
            <a:ext cx="14193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Schedule</a:t>
            </a:r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6298" y="1710533"/>
            <a:ext cx="753300" cy="12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5102" y="2077626"/>
            <a:ext cx="1408500" cy="1278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/>
          <p:nvPr/>
        </p:nvSpPr>
        <p:spPr>
          <a:xfrm rot="-2266541">
            <a:off x="6163470" y="1989058"/>
            <a:ext cx="819822" cy="36376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5" name="Google Shape;155;p19"/>
          <p:cNvSpPr/>
          <p:nvPr/>
        </p:nvSpPr>
        <p:spPr>
          <a:xfrm rot="1869258">
            <a:off x="6163403" y="3191588"/>
            <a:ext cx="819956" cy="36380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7111163" y="1143900"/>
            <a:ext cx="1649400" cy="789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Bai Jamjuree SemiBold"/>
                <a:ea typeface="Bai Jamjuree SemiBold"/>
                <a:cs typeface="Bai Jamjuree SemiBold"/>
                <a:sym typeface="Bai Jamjuree SemiBold"/>
              </a:rPr>
              <a:t> </a:t>
            </a:r>
            <a:r>
              <a:rPr lang="en" sz="2400">
                <a:latin typeface="Bai Jamjuree SemiBold"/>
                <a:ea typeface="Bai Jamjuree SemiBold"/>
                <a:cs typeface="Bai Jamjuree SemiBold"/>
                <a:sym typeface="Bai Jamjuree SemiBold"/>
              </a:rPr>
              <a:t>BOOKED</a:t>
            </a:r>
            <a:endParaRPr sz="2400">
              <a:latin typeface="Bai Jamjuree SemiBold"/>
              <a:ea typeface="Bai Jamjuree SemiBold"/>
              <a:cs typeface="Bai Jamjuree SemiBold"/>
              <a:sym typeface="Bai Jamjuree SemiBold"/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6958763" y="3634950"/>
            <a:ext cx="2001600" cy="7899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Bai Jamjuree SemiBold"/>
                <a:ea typeface="Bai Jamjuree SemiBold"/>
                <a:cs typeface="Bai Jamjuree SemiBold"/>
                <a:sym typeface="Bai Jamjuree SemiBold"/>
              </a:rPr>
              <a:t>RESCHEDULE</a:t>
            </a:r>
            <a:endParaRPr sz="2000">
              <a:latin typeface="Bai Jamjuree SemiBold"/>
              <a:ea typeface="Bai Jamjuree SemiBold"/>
              <a:cs typeface="Bai Jamjuree SemiBold"/>
              <a:sym typeface="Bai Jamjuree SemiBold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6493004" y="2180025"/>
            <a:ext cx="965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Agree</a:t>
            </a:r>
            <a:endParaRPr/>
          </a:p>
        </p:txBody>
      </p:sp>
      <p:sp>
        <p:nvSpPr>
          <p:cNvPr id="159" name="Google Shape;159;p19"/>
          <p:cNvSpPr txBox="1"/>
          <p:nvPr/>
        </p:nvSpPr>
        <p:spPr>
          <a:xfrm>
            <a:off x="6492999" y="2920275"/>
            <a:ext cx="11631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Disagree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/>
          <p:nvPr/>
        </p:nvSpPr>
        <p:spPr>
          <a:xfrm>
            <a:off x="-16350" y="0"/>
            <a:ext cx="9176700" cy="1067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 txBox="1"/>
          <p:nvPr>
            <p:ph type="title"/>
          </p:nvPr>
        </p:nvSpPr>
        <p:spPr>
          <a:xfrm>
            <a:off x="311700" y="247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Bai Jamjuree SemiBold"/>
                <a:ea typeface="Bai Jamjuree SemiBold"/>
                <a:cs typeface="Bai Jamjuree SemiBold"/>
                <a:sym typeface="Bai Jamjuree SemiBold"/>
              </a:rPr>
              <a:t>Proposal - </a:t>
            </a:r>
            <a:r>
              <a:rPr lang="en" sz="3000">
                <a:latin typeface="Bai Jamjuree SemiBold"/>
                <a:ea typeface="Bai Jamjuree SemiBold"/>
                <a:cs typeface="Bai Jamjuree SemiBold"/>
                <a:sym typeface="Bai Jamjuree SemiBold"/>
              </a:rPr>
              <a:t>Workflow</a:t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grpSp>
        <p:nvGrpSpPr>
          <p:cNvPr id="166" name="Google Shape;166;p20"/>
          <p:cNvGrpSpPr/>
          <p:nvPr/>
        </p:nvGrpSpPr>
        <p:grpSpPr>
          <a:xfrm>
            <a:off x="696341" y="2357197"/>
            <a:ext cx="1224306" cy="887975"/>
            <a:chOff x="311698" y="1776008"/>
            <a:chExt cx="2098930" cy="1522329"/>
          </a:xfrm>
        </p:grpSpPr>
        <p:pic>
          <p:nvPicPr>
            <p:cNvPr id="167" name="Google Shape;167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1698" y="1776008"/>
              <a:ext cx="753300" cy="122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02127" y="2020126"/>
              <a:ext cx="1408500" cy="12782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9" name="Google Shape;169;p20"/>
          <p:cNvGrpSpPr/>
          <p:nvPr/>
        </p:nvGrpSpPr>
        <p:grpSpPr>
          <a:xfrm>
            <a:off x="7187613" y="2488753"/>
            <a:ext cx="1063368" cy="756427"/>
            <a:chOff x="2607948" y="3745577"/>
            <a:chExt cx="1649400" cy="1173300"/>
          </a:xfrm>
        </p:grpSpPr>
        <p:sp>
          <p:nvSpPr>
            <p:cNvPr id="170" name="Google Shape;170;p20"/>
            <p:cNvSpPr/>
            <p:nvPr/>
          </p:nvSpPr>
          <p:spPr>
            <a:xfrm>
              <a:off x="2607948" y="3745577"/>
              <a:ext cx="1649400" cy="1173300"/>
            </a:xfrm>
            <a:prstGeom prst="roundRect">
              <a:avLst>
                <a:gd fmla="val 16667" name="adj"/>
              </a:avLst>
            </a:prstGeom>
            <a:solidFill>
              <a:srgbClr val="F5DEEC"/>
            </a:solidFill>
            <a:ln cap="rnd" cmpd="sng" w="22225">
              <a:solidFill>
                <a:srgbClr val="380E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3631256" y="4503748"/>
              <a:ext cx="333600" cy="323400"/>
            </a:xfrm>
            <a:prstGeom prst="ellipse">
              <a:avLst/>
            </a:prstGeom>
            <a:solidFill>
              <a:srgbClr val="E06666"/>
            </a:solidFill>
            <a:ln cap="rnd" cmpd="sng" w="22225">
              <a:solidFill>
                <a:srgbClr val="380E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500">
                  <a:solidFill>
                    <a:srgbClr val="FFFFFF"/>
                  </a:solidFill>
                  <a:latin typeface="Bai Jamjuree"/>
                  <a:ea typeface="Bai Jamjuree"/>
                  <a:cs typeface="Bai Jamjuree"/>
                  <a:sym typeface="Bai Jamjuree"/>
                </a:rPr>
                <a:t>SOS</a:t>
              </a:r>
              <a:endParaRPr b="1" sz="500">
                <a:solidFill>
                  <a:srgbClr val="FFFFFF"/>
                </a:solidFill>
                <a:latin typeface="Bai Jamjuree"/>
                <a:ea typeface="Bai Jamjuree"/>
                <a:cs typeface="Bai Jamjuree"/>
                <a:sym typeface="Bai Jamjuree"/>
              </a:endParaRPr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2722981" y="3891914"/>
              <a:ext cx="1419300" cy="535500"/>
            </a:xfrm>
            <a:prstGeom prst="rect">
              <a:avLst/>
            </a:prstGeom>
            <a:solidFill>
              <a:srgbClr val="C0DF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73" name="Google Shape;173;p20"/>
          <p:cNvSpPr/>
          <p:nvPr/>
        </p:nvSpPr>
        <p:spPr>
          <a:xfrm>
            <a:off x="2501850" y="1318063"/>
            <a:ext cx="1480500" cy="293100"/>
          </a:xfrm>
          <a:prstGeom prst="wedgeRoundRectCallout">
            <a:avLst>
              <a:gd fmla="val -42709" name="adj1"/>
              <a:gd fmla="val 72675" name="adj2"/>
              <a:gd fmla="val 0" name="adj3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 Medium"/>
                <a:ea typeface="Bai Jamjuree Medium"/>
                <a:cs typeface="Bai Jamjuree Medium"/>
                <a:sym typeface="Bai Jamjuree Medium"/>
              </a:rPr>
              <a:t>Hello</a:t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5214300" y="1673175"/>
            <a:ext cx="1644300" cy="293100"/>
          </a:xfrm>
          <a:prstGeom prst="wedgeRoundRectCallout">
            <a:avLst>
              <a:gd fmla="val 33120" name="adj1"/>
              <a:gd fmla="val 68569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 Medium"/>
                <a:ea typeface="Bai Jamjuree Medium"/>
                <a:cs typeface="Bai Jamjuree Medium"/>
                <a:sym typeface="Bai Jamjuree Medium"/>
              </a:rPr>
              <a:t>Hi! How are you?</a:t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2501850" y="2109050"/>
            <a:ext cx="1480500" cy="293100"/>
          </a:xfrm>
          <a:prstGeom prst="wedgeRoundRectCallout">
            <a:avLst>
              <a:gd fmla="val -42709" name="adj1"/>
              <a:gd fmla="val 72675" name="adj2"/>
              <a:gd fmla="val 0" name="adj3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 Medium"/>
                <a:ea typeface="Bai Jamjuree Medium"/>
                <a:cs typeface="Bai Jamjuree Medium"/>
                <a:sym typeface="Bai Jamjuree Medium"/>
              </a:rPr>
              <a:t>I am sick</a:t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2501850" y="2900025"/>
            <a:ext cx="1480500" cy="293100"/>
          </a:xfrm>
          <a:prstGeom prst="wedgeRoundRectCallout">
            <a:avLst>
              <a:gd fmla="val -42709" name="adj1"/>
              <a:gd fmla="val 72675" name="adj2"/>
              <a:gd fmla="val 0" name="adj3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 Medium"/>
                <a:ea typeface="Bai Jamjuree Medium"/>
                <a:cs typeface="Bai Jamjuree Medium"/>
                <a:sym typeface="Bai Jamjuree Medium"/>
              </a:rPr>
              <a:t>Yes</a:t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4572125" y="2486900"/>
            <a:ext cx="2286600" cy="293100"/>
          </a:xfrm>
          <a:prstGeom prst="wedgeRoundRectCallout">
            <a:avLst>
              <a:gd fmla="val 35721" name="adj1"/>
              <a:gd fmla="val 71716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 Medium"/>
                <a:ea typeface="Bai Jamjuree Medium"/>
                <a:cs typeface="Bai Jamjuree Medium"/>
                <a:sym typeface="Bai Jamjuree Medium"/>
              </a:rPr>
              <a:t>Do you have a cough?</a:t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4572125" y="3300625"/>
            <a:ext cx="2286600" cy="572700"/>
          </a:xfrm>
          <a:prstGeom prst="wedgeRoundRectCallout">
            <a:avLst>
              <a:gd fmla="val 35636" name="adj1"/>
              <a:gd fmla="val 6420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 Medium"/>
                <a:ea typeface="Bai Jamjuree Medium"/>
                <a:cs typeface="Bai Jamjuree Medium"/>
                <a:sym typeface="Bai Jamjuree Medium"/>
              </a:rPr>
              <a:t>How about ABC hospital at 3pm today?</a:t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2501850" y="3956650"/>
            <a:ext cx="1717800" cy="293100"/>
          </a:xfrm>
          <a:prstGeom prst="wedgeRoundRectCallout">
            <a:avLst>
              <a:gd fmla="val -42709" name="adj1"/>
              <a:gd fmla="val 72675" name="adj2"/>
              <a:gd fmla="val 0" name="adj3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 Medium"/>
                <a:ea typeface="Bai Jamjuree Medium"/>
                <a:cs typeface="Bai Jamjuree Medium"/>
                <a:sym typeface="Bai Jamjuree Medium"/>
              </a:rPr>
              <a:t>That sounds good</a:t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4572125" y="4393950"/>
            <a:ext cx="2286600" cy="572700"/>
          </a:xfrm>
          <a:prstGeom prst="wedgeRoundRectCallout">
            <a:avLst>
              <a:gd fmla="val 35636" name="adj1"/>
              <a:gd fmla="val 64201" name="adj2"/>
              <a:gd fmla="val 0" name="adj3"/>
            </a:avLst>
          </a:prstGeom>
          <a:solidFill>
            <a:srgbClr val="FFFFFF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i Jamjuree Medium"/>
                <a:ea typeface="Bai Jamjuree Medium"/>
                <a:cs typeface="Bai Jamjuree Medium"/>
                <a:sym typeface="Bai Jamjuree Medium"/>
              </a:rPr>
              <a:t>OK. Hope you will get better.</a:t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926" y="820200"/>
            <a:ext cx="7598872" cy="428704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/>
          <p:nvPr/>
        </p:nvSpPr>
        <p:spPr>
          <a:xfrm>
            <a:off x="-16350" y="0"/>
            <a:ext cx="9176700" cy="1067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1"/>
          <p:cNvSpPr txBox="1"/>
          <p:nvPr>
            <p:ph type="title"/>
          </p:nvPr>
        </p:nvSpPr>
        <p:spPr>
          <a:xfrm>
            <a:off x="311700" y="247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Bai Jamjuree SemiBold"/>
                <a:ea typeface="Bai Jamjuree SemiBold"/>
                <a:cs typeface="Bai Jamjuree SemiBold"/>
                <a:sym typeface="Bai Jamjuree SemiBold"/>
              </a:rPr>
              <a:t>Implementation</a:t>
            </a:r>
            <a:endParaRPr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cxnSp>
        <p:nvCxnSpPr>
          <p:cNvPr id="188" name="Google Shape;188;p21"/>
          <p:cNvCxnSpPr/>
          <p:nvPr/>
        </p:nvCxnSpPr>
        <p:spPr>
          <a:xfrm rot="10800000">
            <a:off x="1478513" y="2047300"/>
            <a:ext cx="1215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89" name="Google Shape;189;p21"/>
          <p:cNvCxnSpPr/>
          <p:nvPr/>
        </p:nvCxnSpPr>
        <p:spPr>
          <a:xfrm>
            <a:off x="6164425" y="4052025"/>
            <a:ext cx="697200" cy="367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90" name="Google Shape;190;p21"/>
          <p:cNvSpPr txBox="1"/>
          <p:nvPr/>
        </p:nvSpPr>
        <p:spPr>
          <a:xfrm>
            <a:off x="752175" y="1234950"/>
            <a:ext cx="22788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Electric screen</a:t>
            </a:r>
            <a:endParaRPr sz="2400">
              <a:solidFill>
                <a:schemeClr val="lt1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6017000" y="4331225"/>
            <a:ext cx="22788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Emergency Button</a:t>
            </a:r>
            <a:endParaRPr sz="2400">
              <a:solidFill>
                <a:srgbClr val="FFFFFF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  <p:cxnSp>
        <p:nvCxnSpPr>
          <p:cNvPr id="192" name="Google Shape;192;p21"/>
          <p:cNvCxnSpPr/>
          <p:nvPr/>
        </p:nvCxnSpPr>
        <p:spPr>
          <a:xfrm flipH="1">
            <a:off x="6868425" y="2693650"/>
            <a:ext cx="232200" cy="23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1"/>
          <p:cNvCxnSpPr/>
          <p:nvPr/>
        </p:nvCxnSpPr>
        <p:spPr>
          <a:xfrm flipH="1">
            <a:off x="1558925" y="3442950"/>
            <a:ext cx="770700" cy="921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94" name="Google Shape;194;p21"/>
          <p:cNvSpPr txBox="1"/>
          <p:nvPr/>
        </p:nvSpPr>
        <p:spPr>
          <a:xfrm>
            <a:off x="696925" y="4331225"/>
            <a:ext cx="2278800" cy="7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Bai Jamjuree Medium"/>
                <a:ea typeface="Bai Jamjuree Medium"/>
                <a:cs typeface="Bai Jamjuree Medium"/>
                <a:sym typeface="Bai Jamjuree Medium"/>
              </a:rPr>
              <a:t>Microphone</a:t>
            </a:r>
            <a:endParaRPr sz="2400">
              <a:solidFill>
                <a:srgbClr val="FFFFFF"/>
              </a:solidFill>
              <a:latin typeface="Bai Jamjuree Medium"/>
              <a:ea typeface="Bai Jamjuree Medium"/>
              <a:cs typeface="Bai Jamjuree Medium"/>
              <a:sym typeface="Bai Jamjuree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